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Epilogue" panose="020B0604020202020204" charset="0"/>
      <p:regular r:id="rId11"/>
    </p:embeddedFont>
    <p:embeddedFont>
      <p:font typeface="Fraunces" panose="020B0604020202020204" charset="0"/>
      <p:regular r:id="rId12"/>
    </p:embeddedFont>
    <p:embeddedFont>
      <p:font typeface="Fraunces Light" panose="020B0604020202020204" charset="0"/>
      <p:regular r:id="rId13"/>
    </p:embeddedFont>
    <p:embeddedFont>
      <p:font typeface="Fraunce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D964"/>
    <a:srgbClr val="080E26"/>
    <a:srgbClr val="9A4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4E4E3-181E-4F22-AE9A-E4FA2CBA3998}" v="13" dt="2025-11-30T13:53:52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h Atre" userId="8643bb55a31037f3" providerId="LiveId" clId="{4E0C0280-0A07-433E-8B4A-67ED2BF537DB}"/>
    <pc:docChg chg="undo custSel modSld">
      <pc:chgData name="Shreyash Atre" userId="8643bb55a31037f3" providerId="LiveId" clId="{4E0C0280-0A07-433E-8B4A-67ED2BF537DB}" dt="2025-11-30T13:55:39.774" v="222" actId="20577"/>
      <pc:docMkLst>
        <pc:docMk/>
      </pc:docMkLst>
      <pc:sldChg chg="modSp mod">
        <pc:chgData name="Shreyash Atre" userId="8643bb55a31037f3" providerId="LiveId" clId="{4E0C0280-0A07-433E-8B4A-67ED2BF537DB}" dt="2025-11-30T12:55:47.879" v="92" actId="255"/>
        <pc:sldMkLst>
          <pc:docMk/>
          <pc:sldMk cId="0" sldId="256"/>
        </pc:sldMkLst>
        <pc:spChg chg="mod">
          <ac:chgData name="Shreyash Atre" userId="8643bb55a31037f3" providerId="LiveId" clId="{4E0C0280-0A07-433E-8B4A-67ED2BF537DB}" dt="2025-11-30T12:54:31.496" v="84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4:43.900" v="85" actId="255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5:16.949" v="88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5:47.879" v="92" actId="255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Shreyash Atre" userId="8643bb55a31037f3" providerId="LiveId" clId="{4E0C0280-0A07-433E-8B4A-67ED2BF537DB}" dt="2025-11-30T12:58:26.088" v="98" actId="2711"/>
        <pc:sldMkLst>
          <pc:docMk/>
          <pc:sldMk cId="0" sldId="259"/>
        </pc:sldMkLst>
        <pc:spChg chg="mod">
          <ac:chgData name="Shreyash Atre" userId="8643bb55a31037f3" providerId="LiveId" clId="{4E0C0280-0A07-433E-8B4A-67ED2BF537DB}" dt="2025-11-30T12:57:15.718" v="93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7:46.871" v="94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7:57.439" v="95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8:06.336" v="96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8:26.088" v="98" actId="271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8:15.924" v="97" actId="2711"/>
          <ac:spMkLst>
            <pc:docMk/>
            <pc:sldMk cId="0" sldId="259"/>
            <ac:spMk id="19" creationId="{00000000-0000-0000-0000-000000000000}"/>
          </ac:spMkLst>
        </pc:spChg>
      </pc:sldChg>
      <pc:sldChg chg="modSp mod">
        <pc:chgData name="Shreyash Atre" userId="8643bb55a31037f3" providerId="LiveId" clId="{4E0C0280-0A07-433E-8B4A-67ED2BF537DB}" dt="2025-11-30T13:00:19.802" v="104" actId="2711"/>
        <pc:sldMkLst>
          <pc:docMk/>
          <pc:sldMk cId="0" sldId="260"/>
        </pc:sldMkLst>
        <pc:spChg chg="mod">
          <ac:chgData name="Shreyash Atre" userId="8643bb55a31037f3" providerId="LiveId" clId="{4E0C0280-0A07-433E-8B4A-67ED2BF537DB}" dt="2025-11-29T20:51:17.781" v="19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9:22.248" v="99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9:33.482" v="100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9:40.486" v="101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2:59:57.412" v="102" actId="2711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hreyash Atre" userId="8643bb55a31037f3" providerId="LiveId" clId="{4E0C0280-0A07-433E-8B4A-67ED2BF537DB}" dt="2025-11-29T20:50:06.164" v="10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00:11.711" v="103" actId="271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00:19.802" v="104" actId="2711"/>
          <ac:spMkLst>
            <pc:docMk/>
            <pc:sldMk cId="0" sldId="260"/>
            <ac:spMk id="19" creationId="{00000000-0000-0000-0000-000000000000}"/>
          </ac:spMkLst>
        </pc:spChg>
      </pc:sldChg>
      <pc:sldChg chg="modSp mod">
        <pc:chgData name="Shreyash Atre" userId="8643bb55a31037f3" providerId="LiveId" clId="{4E0C0280-0A07-433E-8B4A-67ED2BF537DB}" dt="2025-11-29T20:46:35.522" v="7" actId="14100"/>
        <pc:sldMkLst>
          <pc:docMk/>
          <pc:sldMk cId="0" sldId="261"/>
        </pc:sldMkLst>
        <pc:spChg chg="mod">
          <ac:chgData name="Shreyash Atre" userId="8643bb55a31037f3" providerId="LiveId" clId="{4E0C0280-0A07-433E-8B4A-67ED2BF537DB}" dt="2025-11-29T20:45:41.583" v="3" actId="255"/>
          <ac:spMkLst>
            <pc:docMk/>
            <pc:sldMk cId="0" sldId="261"/>
            <ac:spMk id="21" creationId="{00000000-0000-0000-0000-000000000000}"/>
          </ac:spMkLst>
        </pc:spChg>
        <pc:spChg chg="mod">
          <ac:chgData name="Shreyash Atre" userId="8643bb55a31037f3" providerId="LiveId" clId="{4E0C0280-0A07-433E-8B4A-67ED2BF537DB}" dt="2025-11-29T20:45:51.423" v="4" actId="255"/>
          <ac:spMkLst>
            <pc:docMk/>
            <pc:sldMk cId="0" sldId="261"/>
            <ac:spMk id="22" creationId="{00000000-0000-0000-0000-000000000000}"/>
          </ac:spMkLst>
        </pc:spChg>
        <pc:spChg chg="mod">
          <ac:chgData name="Shreyash Atre" userId="8643bb55a31037f3" providerId="LiveId" clId="{4E0C0280-0A07-433E-8B4A-67ED2BF537DB}" dt="2025-11-29T20:46:35.522" v="7" actId="14100"/>
          <ac:spMkLst>
            <pc:docMk/>
            <pc:sldMk cId="0" sldId="261"/>
            <ac:spMk id="28" creationId="{00000000-0000-0000-0000-000000000000}"/>
          </ac:spMkLst>
        </pc:spChg>
        <pc:spChg chg="mod">
          <ac:chgData name="Shreyash Atre" userId="8643bb55a31037f3" providerId="LiveId" clId="{4E0C0280-0A07-433E-8B4A-67ED2BF537DB}" dt="2025-11-29T20:44:43.459" v="2" actId="2711"/>
          <ac:spMkLst>
            <pc:docMk/>
            <pc:sldMk cId="0" sldId="261"/>
            <ac:spMk id="31" creationId="{00000000-0000-0000-0000-000000000000}"/>
          </ac:spMkLst>
        </pc:spChg>
      </pc:sldChg>
      <pc:sldChg chg="addSp delSp modSp mod">
        <pc:chgData name="Shreyash Atre" userId="8643bb55a31037f3" providerId="LiveId" clId="{4E0C0280-0A07-433E-8B4A-67ED2BF537DB}" dt="2025-11-30T13:55:39.774" v="222" actId="20577"/>
        <pc:sldMkLst>
          <pc:docMk/>
          <pc:sldMk cId="0" sldId="262"/>
        </pc:sldMkLst>
        <pc:spChg chg="add del mod">
          <ac:chgData name="Shreyash Atre" userId="8643bb55a31037f3" providerId="LiveId" clId="{4E0C0280-0A07-433E-8B4A-67ED2BF537DB}" dt="2025-11-30T13:47:57.286" v="125"/>
          <ac:spMkLst>
            <pc:docMk/>
            <pc:sldMk cId="0" sldId="262"/>
            <ac:spMk id="2" creationId="{274D1AD4-EB0E-27E6-152D-46A29A3D9DEC}"/>
          </ac:spMkLst>
        </pc:spChg>
        <pc:spChg chg="mod">
          <ac:chgData name="Shreyash Atre" userId="8643bb55a31037f3" providerId="LiveId" clId="{4E0C0280-0A07-433E-8B4A-67ED2BF537DB}" dt="2025-11-30T13:53:12.506" v="198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8:59.454" v="140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9:14.774" v="143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9:21.676" v="144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8:13.764" v="130" actId="14100"/>
          <ac:spMkLst>
            <pc:docMk/>
            <pc:sldMk cId="0" sldId="262"/>
            <ac:spMk id="7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35.767" v="152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44.286" v="155" actId="14100"/>
          <ac:spMkLst>
            <pc:docMk/>
            <pc:sldMk cId="0" sldId="262"/>
            <ac:spMk id="9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8:45.562" v="138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8:41.286" v="135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49:33.894" v="145" actId="25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01:56.081" v="106" actId="164"/>
          <ac:spMkLst>
            <pc:docMk/>
            <pc:sldMk cId="0" sldId="262"/>
            <ac:spMk id="13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09.454" v="148" actId="255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09.454" v="148" actId="25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17.564" v="150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01:56.081" v="106" actId="164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24.570" v="151" actId="25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24.570" v="151" actId="255"/>
          <ac:spMkLst>
            <pc:docMk/>
            <pc:sldMk cId="0" sldId="262"/>
            <ac:spMk id="19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24.570" v="151" actId="255"/>
          <ac:spMkLst>
            <pc:docMk/>
            <pc:sldMk cId="0" sldId="262"/>
            <ac:spMk id="20" creationId="{00000000-0000-0000-0000-000000000000}"/>
          </ac:spMkLst>
        </pc:spChg>
        <pc:spChg chg="mod">
          <ac:chgData name="Shreyash Atre" userId="8643bb55a31037f3" providerId="LiveId" clId="{4E0C0280-0A07-433E-8B4A-67ED2BF537DB}" dt="2025-11-30T13:50:24.570" v="151" actId="255"/>
          <ac:spMkLst>
            <pc:docMk/>
            <pc:sldMk cId="0" sldId="262"/>
            <ac:spMk id="21" creationId="{00000000-0000-0000-0000-000000000000}"/>
          </ac:spMkLst>
        </pc:spChg>
        <pc:spChg chg="add del mod">
          <ac:chgData name="Shreyash Atre" userId="8643bb55a31037f3" providerId="LiveId" clId="{4E0C0280-0A07-433E-8B4A-67ED2BF537DB}" dt="2025-11-30T13:52:00.807" v="191"/>
          <ac:spMkLst>
            <pc:docMk/>
            <pc:sldMk cId="0" sldId="262"/>
            <ac:spMk id="25" creationId="{265B265D-33E7-6E24-AE13-468B9F2CB118}"/>
          </ac:spMkLst>
        </pc:spChg>
        <pc:spChg chg="add mod">
          <ac:chgData name="Shreyash Atre" userId="8643bb55a31037f3" providerId="LiveId" clId="{4E0C0280-0A07-433E-8B4A-67ED2BF537DB}" dt="2025-11-30T13:53:20.436" v="199" actId="1076"/>
          <ac:spMkLst>
            <pc:docMk/>
            <pc:sldMk cId="0" sldId="262"/>
            <ac:spMk id="26" creationId="{B8F7A41D-F24F-378E-A89F-D79AC7C61A7B}"/>
          </ac:spMkLst>
        </pc:spChg>
        <pc:spChg chg="add mod">
          <ac:chgData name="Shreyash Atre" userId="8643bb55a31037f3" providerId="LiveId" clId="{4E0C0280-0A07-433E-8B4A-67ED2BF537DB}" dt="2025-11-30T13:55:39.774" v="222" actId="20577"/>
          <ac:spMkLst>
            <pc:docMk/>
            <pc:sldMk cId="0" sldId="262"/>
            <ac:spMk id="27" creationId="{E67A724A-D68A-039C-8D9F-120FC4ED22F6}"/>
          </ac:spMkLst>
        </pc:spChg>
        <pc:grpChg chg="mod">
          <ac:chgData name="Shreyash Atre" userId="8643bb55a31037f3" providerId="LiveId" clId="{4E0C0280-0A07-433E-8B4A-67ED2BF537DB}" dt="2025-11-30T13:02:31.283" v="113" actId="14100"/>
          <ac:grpSpMkLst>
            <pc:docMk/>
            <pc:sldMk cId="0" sldId="262"/>
            <ac:grpSpMk id="23" creationId="{E8844F35-9ADE-CAD6-E374-7D81C84E8C9B}"/>
          </ac:grpSpMkLst>
        </pc:grpChg>
        <pc:picChg chg="del">
          <ac:chgData name="Shreyash Atre" userId="8643bb55a31037f3" providerId="LiveId" clId="{4E0C0280-0A07-433E-8B4A-67ED2BF537DB}" dt="2025-11-30T13:01:03.117" v="105" actId="478"/>
          <ac:picMkLst>
            <pc:docMk/>
            <pc:sldMk cId="0" sldId="262"/>
            <ac:picMk id="2" creationId="{00000000-0000-0000-0000-000000000000}"/>
          </ac:picMkLst>
        </pc:picChg>
        <pc:cxnChg chg="add mod">
          <ac:chgData name="Shreyash Atre" userId="8643bb55a31037f3" providerId="LiveId" clId="{4E0C0280-0A07-433E-8B4A-67ED2BF537DB}" dt="2025-11-30T13:03:12.113" v="119" actId="14100"/>
          <ac:cxnSpMkLst>
            <pc:docMk/>
            <pc:sldMk cId="0" sldId="262"/>
            <ac:cxnSpMk id="24" creationId="{EA46AD7A-3B64-1058-790E-EE66979358FC}"/>
          </ac:cxnSpMkLst>
        </pc:cxnChg>
      </pc:sldChg>
      <pc:sldChg chg="modSp mod">
        <pc:chgData name="Shreyash Atre" userId="8643bb55a31037f3" providerId="LiveId" clId="{4E0C0280-0A07-433E-8B4A-67ED2BF537DB}" dt="2025-11-29T20:46:06.742" v="5" actId="255"/>
        <pc:sldMkLst>
          <pc:docMk/>
          <pc:sldMk cId="0" sldId="263"/>
        </pc:sldMkLst>
        <pc:spChg chg="mod">
          <ac:chgData name="Shreyash Atre" userId="8643bb55a31037f3" providerId="LiveId" clId="{4E0C0280-0A07-433E-8B4A-67ED2BF537DB}" dt="2025-11-29T20:46:06.742" v="5" actId="255"/>
          <ac:spMkLst>
            <pc:docMk/>
            <pc:sldMk cId="0" sldId="263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31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notesSlide" Target="../notesSlides/notesSlide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8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1390" y="1892026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560" b="1" dirty="0">
                <a:solidFill>
                  <a:srgbClr val="4CD964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Low-Battery EV Routing + Auto-Reserve System</a:t>
            </a:r>
            <a:endParaRPr lang="en-US" sz="5560" b="1" dirty="0">
              <a:solidFill>
                <a:srgbClr val="4CD964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D964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Zero Range Anxiety. Fully Automated Charging.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89" y="522648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PHOTONEDGE Team </a:t>
            </a:r>
            <a:b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  Shreyash Atre (Leader)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  Samira Vadake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  Vaibhav Bandgar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Hack The Flame 2025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71574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6A00F4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• </a:t>
            </a:r>
            <a:r>
              <a:rPr lang="en-US" sz="2000" dirty="0">
                <a:solidFill>
                  <a:srgbClr val="7A1AE6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Routing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• </a:t>
            </a:r>
            <a:r>
              <a:rPr lang="en-US" sz="2000" dirty="0">
                <a:solidFill>
                  <a:srgbClr val="8A34D8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Automation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• </a:t>
            </a:r>
            <a:r>
              <a:rPr lang="en-US" sz="2000" dirty="0">
                <a:solidFill>
                  <a:srgbClr val="9A4E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IoT</a:t>
            </a: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• </a:t>
            </a:r>
            <a:r>
              <a:rPr lang="en-US" sz="2000" dirty="0">
                <a:solidFill>
                  <a:srgbClr val="9A4E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</a:t>
            </a:r>
            <a:endParaRPr lang="en-US" sz="2000" dirty="0">
              <a:solidFill>
                <a:srgbClr val="9A4EC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68506" y="7727795"/>
            <a:ext cx="1761893" cy="423746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1" y="0"/>
            <a:ext cx="62801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528"/>
            <a:ext cx="5482828" cy="685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1815108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 drivers face persistent challenges that create stress and inefficiency in their daily charging routines: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7596" y="2714149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Charging availability is unpredictable — queues, offline chargers, and last-minute slot conflicts are common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7596" y="3492579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manually search for stations only when battery levels drop critically low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7596" y="4271010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unified system combines battery percentage, distance calculations, real-time traffic, and station occupancy data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7596" y="5049441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Society-based chargers require manual verification calls and coordination, causing frustrating delays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7596" y="5827871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leads to unnecessary detours, wasted time, range anxiety, and operational inefficiency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7596" y="6726912"/>
            <a:ext cx="7643098" cy="701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CD964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Result: Persistent range anxiety paired with inefficient charging experiences</a:t>
            </a:r>
            <a:endParaRPr lang="en-US" sz="1700" dirty="0"/>
          </a:p>
        </p:txBody>
      </p:sp>
      <p:pic>
        <p:nvPicPr>
          <p:cNvPr id="10" name="Image 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08380" y="603528"/>
            <a:ext cx="6122020" cy="6825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68507" y="7672039"/>
            <a:ext cx="1761893" cy="457200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6478" y="981307"/>
            <a:ext cx="13844312" cy="6657278"/>
            <a:chOff x="566023" y="2724983"/>
            <a:chExt cx="13498354" cy="4913602"/>
          </a:xfrm>
        </p:grpSpPr>
        <p:sp>
          <p:nvSpPr>
            <p:cNvPr id="3" name="Text 0"/>
            <p:cNvSpPr/>
            <p:nvPr/>
          </p:nvSpPr>
          <p:spPr>
            <a:xfrm>
              <a:off x="566023" y="2724983"/>
              <a:ext cx="4043601" cy="50542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950"/>
                </a:lnSpc>
                <a:buNone/>
              </a:pPr>
              <a:r>
                <a:rPr lang="en-US" sz="3150" dirty="0">
                  <a:solidFill>
                    <a:srgbClr val="FFFFF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Our Solution</a:t>
              </a:r>
              <a:endParaRPr lang="en-US" sz="31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566023" y="3472934"/>
              <a:ext cx="4391620" cy="1852374"/>
            </a:xfrm>
            <a:prstGeom prst="roundRect">
              <a:avLst>
                <a:gd name="adj" fmla="val 3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735330" y="3642241"/>
              <a:ext cx="485180" cy="485180"/>
            </a:xfrm>
            <a:prstGeom prst="roundRect">
              <a:avLst>
                <a:gd name="adj" fmla="val 18844729"/>
              </a:avLst>
            </a:prstGeom>
            <a:solidFill>
              <a:srgbClr val="8C98CA"/>
            </a:solidFill>
          </p:spPr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799" y="3775591"/>
              <a:ext cx="218242" cy="21824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735330" y="4289108"/>
              <a:ext cx="2251234" cy="25265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Continuous Monitoring</a:t>
              </a:r>
              <a:endParaRPr lang="en-US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735330" y="4561031"/>
              <a:ext cx="4053007" cy="51720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Real-time battery tracking ensures you're always informed about your vehicle's power status</a:t>
              </a:r>
              <a:endParaRPr lang="en-US" sz="1600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5119330" y="3472934"/>
              <a:ext cx="4391620" cy="1852374"/>
            </a:xfrm>
            <a:prstGeom prst="roundRect">
              <a:avLst>
                <a:gd name="adj" fmla="val 3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</p:sp>
        <p:sp>
          <p:nvSpPr>
            <p:cNvPr id="10" name="Shape 6"/>
            <p:cNvSpPr/>
            <p:nvPr/>
          </p:nvSpPr>
          <p:spPr>
            <a:xfrm>
              <a:off x="5288637" y="3642241"/>
              <a:ext cx="485180" cy="485180"/>
            </a:xfrm>
            <a:prstGeom prst="roundRect">
              <a:avLst>
                <a:gd name="adj" fmla="val 18844729"/>
              </a:avLst>
            </a:prstGeom>
            <a:solidFill>
              <a:srgbClr val="8C98CA"/>
            </a:solidFill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2106" y="3775591"/>
              <a:ext cx="218242" cy="218242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5288637" y="4289108"/>
              <a:ext cx="2021800" cy="25265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Smart Suggestions</a:t>
              </a:r>
              <a:endParaRPr lang="en-US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5288637" y="4638794"/>
              <a:ext cx="4053007" cy="51720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Automatic charger recommendations activate when battery drops below 20%</a:t>
              </a:r>
              <a:endParaRPr lang="en-US" sz="1600" dirty="0"/>
            </a:p>
          </p:txBody>
        </p:sp>
        <p:sp>
          <p:nvSpPr>
            <p:cNvPr id="14" name="Shape 9"/>
            <p:cNvSpPr/>
            <p:nvPr/>
          </p:nvSpPr>
          <p:spPr>
            <a:xfrm>
              <a:off x="9672638" y="3472934"/>
              <a:ext cx="4391620" cy="1852374"/>
            </a:xfrm>
            <a:prstGeom prst="roundRect">
              <a:avLst>
                <a:gd name="adj" fmla="val 3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</p:sp>
        <p:sp>
          <p:nvSpPr>
            <p:cNvPr id="15" name="Shape 10"/>
            <p:cNvSpPr/>
            <p:nvPr/>
          </p:nvSpPr>
          <p:spPr>
            <a:xfrm>
              <a:off x="9841944" y="3642241"/>
              <a:ext cx="485180" cy="485180"/>
            </a:xfrm>
            <a:prstGeom prst="roundRect">
              <a:avLst>
                <a:gd name="adj" fmla="val 18844729"/>
              </a:avLst>
            </a:prstGeom>
            <a:solidFill>
              <a:srgbClr val="8C98CA"/>
            </a:solidFill>
          </p:spPr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5413" y="3775591"/>
              <a:ext cx="218242" cy="218242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9841944" y="4289108"/>
              <a:ext cx="2021800" cy="25265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Auto-Reserve</a:t>
              </a:r>
              <a:endParaRPr lang="en-US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9841944" y="4559617"/>
              <a:ext cx="4053007" cy="51720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System automatically reserves optimal charging slot when battery reaches critical 10% threshold</a:t>
              </a:r>
              <a:endParaRPr lang="en-US" sz="1600" dirty="0"/>
            </a:p>
          </p:txBody>
        </p:sp>
        <p:pic>
          <p:nvPicPr>
            <p:cNvPr id="19" name="Image 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023" y="5507236"/>
              <a:ext cx="6749177" cy="646867"/>
            </a:xfrm>
            <a:prstGeom prst="rect">
              <a:avLst/>
            </a:prstGeom>
          </p:spPr>
        </p:pic>
        <p:sp>
          <p:nvSpPr>
            <p:cNvPr id="20" name="Text 13"/>
            <p:cNvSpPr/>
            <p:nvPr/>
          </p:nvSpPr>
          <p:spPr>
            <a:xfrm>
              <a:off x="727710" y="6315789"/>
              <a:ext cx="2021800" cy="25265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Intelligent Routing</a:t>
              </a:r>
              <a:endParaRPr lang="en-US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727710" y="6665476"/>
              <a:ext cx="6425803" cy="25860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Turn-by-turn navigation with dynamic rerouting based on </a:t>
              </a:r>
              <a:b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</a:b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real-time conditions</a:t>
              </a:r>
              <a:endParaRPr lang="en-US" sz="1600" dirty="0"/>
            </a:p>
          </p:txBody>
        </p:sp>
        <p:pic>
          <p:nvPicPr>
            <p:cNvPr id="22" name="Image 5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5507236"/>
              <a:ext cx="6749177" cy="646867"/>
            </a:xfrm>
            <a:prstGeom prst="rect">
              <a:avLst/>
            </a:prstGeom>
          </p:spPr>
        </p:pic>
        <p:sp>
          <p:nvSpPr>
            <p:cNvPr id="23" name="Text 15"/>
            <p:cNvSpPr/>
            <p:nvPr/>
          </p:nvSpPr>
          <p:spPr>
            <a:xfrm>
              <a:off x="7476887" y="6315789"/>
              <a:ext cx="2021800" cy="25265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QR Gate Access</a:t>
              </a:r>
              <a:endParaRPr lang="en-US" dirty="0"/>
            </a:p>
          </p:txBody>
        </p:sp>
        <p:sp>
          <p:nvSpPr>
            <p:cNvPr id="24" name="Text 16"/>
            <p:cNvSpPr/>
            <p:nvPr/>
          </p:nvSpPr>
          <p:spPr>
            <a:xfrm>
              <a:off x="7476887" y="6665476"/>
              <a:ext cx="6425803" cy="25860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Streamlined entry verification for gated society chargers in </a:t>
              </a:r>
              <a:b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</a:b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MVP version</a:t>
              </a:r>
              <a:endParaRPr lang="en-US" sz="1600" dirty="0"/>
            </a:p>
          </p:txBody>
        </p:sp>
        <p:sp>
          <p:nvSpPr>
            <p:cNvPr id="25" name="Text 17"/>
            <p:cNvSpPr/>
            <p:nvPr/>
          </p:nvSpPr>
          <p:spPr>
            <a:xfrm>
              <a:off x="566023" y="7379981"/>
              <a:ext cx="13498354" cy="25860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Outcome: Fully automated, stress-free charging experience from detection to completion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801600" y="7638585"/>
            <a:ext cx="1828800" cy="579864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9465"/>
            <a:ext cx="4345305" cy="5431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90" y="1370171"/>
            <a:ext cx="434459" cy="4344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8290" y="2021800"/>
            <a:ext cx="2356128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Low-Battery</a:t>
            </a: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Detection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8290" y="2397562"/>
            <a:ext cx="6598325" cy="556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Proactive monitoring triggers intelligent responses before battery reaches critical levels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3785" y="1370171"/>
            <a:ext cx="434459" cy="434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3785" y="2021800"/>
            <a:ext cx="2781776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Nearest Charger Discovery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23785" y="2397562"/>
            <a:ext cx="6598325" cy="556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suggestions for both public stations and society-based charging infrastructure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290" y="3301365"/>
            <a:ext cx="434459" cy="4344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8290" y="3952994"/>
            <a:ext cx="2221230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Auto-Reserve System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8290" y="4328755"/>
            <a:ext cx="6598325" cy="556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Automatic slot booking at critical battery thresholds eliminates manual coordination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3785" y="3301365"/>
            <a:ext cx="434459" cy="4344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3785" y="3952994"/>
            <a:ext cx="2172653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Dynamic Rerouting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23785" y="4328755"/>
            <a:ext cx="6598325" cy="556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path optimization adapts to traffic, charger availability, and changing conditions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290" y="5232559"/>
            <a:ext cx="434459" cy="4344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290" y="5884188"/>
            <a:ext cx="2172653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QR Verification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8290" y="6259949"/>
            <a:ext cx="6598325" cy="278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Fast, contactless gate entry for residential and society charging </a:t>
            </a:r>
            <a:b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locations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3785" y="5232559"/>
            <a:ext cx="434459" cy="43445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3785" y="5884188"/>
            <a:ext cx="2172653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CD964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Predictive Logic</a:t>
            </a:r>
            <a:endParaRPr lang="en-US" sz="2000" dirty="0">
              <a:solidFill>
                <a:srgbClr val="4CD964"/>
              </a:solidFill>
              <a:latin typeface="Fraunces" panose="020B060402020202020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7423785" y="6259949"/>
            <a:ext cx="6598325" cy="556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Smart routing algorithms optimize for time, distance, and charging availability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608290" y="7011710"/>
            <a:ext cx="13413819" cy="738307"/>
          </a:xfrm>
          <a:prstGeom prst="roundRect">
            <a:avLst>
              <a:gd name="adj" fmla="val 9888"/>
            </a:avLst>
          </a:prstGeom>
          <a:solidFill>
            <a:srgbClr val="181E34"/>
          </a:solidFill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002" y="7259598"/>
            <a:ext cx="217170" cy="17371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172885" y="7228761"/>
            <a:ext cx="12675513" cy="278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Live Charger Availability:</a:t>
            </a:r>
            <a:r>
              <a:rPr lang="en-US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Real-time status updates using mock data infrastructure for MVP demonstration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857356" y="7760852"/>
            <a:ext cx="1680865" cy="369332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4167902" cy="521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Architecture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314093"/>
            <a:ext cx="833557" cy="1000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3650" y="1480780"/>
            <a:ext cx="2083951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Electric Vehicle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83650" y="1841183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 battery monitoring and data transmission to mobile application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314337"/>
            <a:ext cx="833557" cy="1000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3650" y="2481024"/>
            <a:ext cx="2085737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Mobile App Interface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83650" y="2841427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User-facing Flutter/React application communicating with backend services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314581"/>
            <a:ext cx="833557" cy="10002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3650" y="3481268"/>
            <a:ext cx="2083951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Backend API Layer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583650" y="3841671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Node.js server processing requests and managing system logic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314825"/>
            <a:ext cx="833557" cy="10002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3650" y="4481513"/>
            <a:ext cx="2083951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Data Management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583650" y="4841915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sz="1600" dirty="0">
                <a:solidFill>
                  <a:schemeClr val="bg1"/>
                </a:solidFill>
                <a:latin typeface="Epilogue" panose="020B0604020202020204" charset="0"/>
              </a:rPr>
              <a:t>Simulated Charger Network (JSON)</a:t>
            </a:r>
            <a:r>
              <a:rPr lang="en-US" sz="1400">
                <a:solidFill>
                  <a:schemeClr val="bg1"/>
                </a:solidFill>
                <a:latin typeface="Epilogue" panose="020B0604020202020204" charset="0"/>
              </a:rPr>
              <a:t> </a:t>
            </a:r>
            <a:r>
              <a:rPr lang="en-US" sz="160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• 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Reservation engine • WebSocket real-time updates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315069"/>
            <a:ext cx="833557" cy="10002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83650" y="5481757"/>
            <a:ext cx="2257663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Navigation Integration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583650" y="5842159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Maps/Mapbox providing turn-by-turn routing to selected charging stations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315313"/>
            <a:ext cx="833557" cy="10002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83650" y="6482001"/>
            <a:ext cx="2083951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Fraunces Medium" pitchFamily="34" charset="-122"/>
                <a:cs typeface="Fraunces Medium" pitchFamily="34" charset="-120"/>
              </a:rPr>
              <a:t>Access Verification</a:t>
            </a:r>
            <a:endParaRPr lang="en-US" sz="2000" dirty="0">
              <a:latin typeface="Fraunces" panose="020B060402020202020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583650" y="6842403"/>
            <a:ext cx="12463343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QR code scanning system for society gate entry (hardware-free MVP approach)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83406" y="7503081"/>
            <a:ext cx="13463587" cy="266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Note: Real ANPR hardware integration planned for future deployment phases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790449" y="7769781"/>
            <a:ext cx="1839951" cy="393978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422" y="752951"/>
            <a:ext cx="3682246" cy="4602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Stack</a:t>
            </a:r>
            <a:endParaRPr lang="en-US" sz="285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515422" y="1599724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500182" y="1599724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723662" y="1762244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Layer</a:t>
            </a:r>
            <a:endParaRPr lang="en-US" dirty="0"/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723662" y="2139553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Flutter / React</a:t>
            </a:r>
            <a:endParaRPr lang="en-US" sz="160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723662" y="2507694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Cross-platform mobile application with responsive, intuitive interface design</a:t>
            </a:r>
            <a:endParaRPr lang="en-US" sz="1200" dirty="0"/>
          </a:p>
        </p:txBody>
      </p:sp>
      <p:sp>
        <p:nvSpPr>
          <p:cNvPr id="8" name="Shape 6"/>
          <p:cNvSpPr/>
          <p:nvPr>
            <p:custDataLst>
              <p:tags r:id="rId6"/>
            </p:custDataLst>
          </p:nvPr>
        </p:nvSpPr>
        <p:spPr>
          <a:xfrm>
            <a:off x="515422" y="3053120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9" name="Shape 7"/>
          <p:cNvSpPr/>
          <p:nvPr>
            <p:custDataLst>
              <p:tags r:id="rId7"/>
            </p:custDataLst>
          </p:nvPr>
        </p:nvSpPr>
        <p:spPr>
          <a:xfrm>
            <a:off x="500182" y="3053120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723662" y="3215640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Services</a:t>
            </a: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723662" y="3592949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Node.js (Express)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723662" y="3961090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RESTful API endpoints handling routing logic, reservations, and data management</a:t>
            </a:r>
            <a:endParaRPr lang="en-US" sz="1200" dirty="0"/>
          </a:p>
        </p:txBody>
      </p:sp>
      <p:sp>
        <p:nvSpPr>
          <p:cNvPr id="13" name="Shape 11"/>
          <p:cNvSpPr/>
          <p:nvPr>
            <p:custDataLst>
              <p:tags r:id="rId11"/>
            </p:custDataLst>
          </p:nvPr>
        </p:nvSpPr>
        <p:spPr>
          <a:xfrm>
            <a:off x="515422" y="4506516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14" name="Shape 12"/>
          <p:cNvSpPr/>
          <p:nvPr>
            <p:custDataLst>
              <p:tags r:id="rId12"/>
            </p:custDataLst>
          </p:nvPr>
        </p:nvSpPr>
        <p:spPr>
          <a:xfrm>
            <a:off x="500182" y="4506516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723662" y="4669036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Persistence</a:t>
            </a:r>
            <a:endParaRPr lang="en-US" dirty="0"/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723662" y="5046345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SQLite</a:t>
            </a:r>
            <a:endParaRPr lang="en-US" sz="160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723662" y="5414486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Lightweight database solution optimized for MVP demonstration and testing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15422" y="5959912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00182" y="5959912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20" name="Text 18"/>
          <p:cNvSpPr/>
          <p:nvPr/>
        </p:nvSpPr>
        <p:spPr>
          <a:xfrm>
            <a:off x="723662" y="6122432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Routing Engine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23662" y="6499741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Maps / Mapbox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3662" y="6867882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Professional-grade navigation with real-time traffic integration</a:t>
            </a:r>
            <a:endParaRPr lang="en-US" sz="1200" dirty="0"/>
          </a:p>
        </p:txBody>
      </p:sp>
      <p:sp>
        <p:nvSpPr>
          <p:cNvPr id="23" name="Shape 21"/>
          <p:cNvSpPr/>
          <p:nvPr>
            <p:custDataLst>
              <p:tags r:id="rId16"/>
            </p:custDataLst>
          </p:nvPr>
        </p:nvSpPr>
        <p:spPr>
          <a:xfrm>
            <a:off x="7502485" y="1599724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24" name="Shape 22"/>
          <p:cNvSpPr/>
          <p:nvPr>
            <p:custDataLst>
              <p:tags r:id="rId17"/>
            </p:custDataLst>
          </p:nvPr>
        </p:nvSpPr>
        <p:spPr>
          <a:xfrm>
            <a:off x="7487245" y="1599724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25" name="Text 23"/>
          <p:cNvSpPr/>
          <p:nvPr>
            <p:custDataLst>
              <p:tags r:id="rId18"/>
            </p:custDataLst>
          </p:nvPr>
        </p:nvSpPr>
        <p:spPr>
          <a:xfrm>
            <a:off x="7710726" y="1762244"/>
            <a:ext cx="237708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Communication</a:t>
            </a:r>
            <a:endParaRPr lang="en-US" dirty="0"/>
          </a:p>
        </p:txBody>
      </p:sp>
      <p:sp>
        <p:nvSpPr>
          <p:cNvPr id="26" name="Text 24"/>
          <p:cNvSpPr/>
          <p:nvPr>
            <p:custDataLst>
              <p:tags r:id="rId19"/>
            </p:custDataLst>
          </p:nvPr>
        </p:nvSpPr>
        <p:spPr>
          <a:xfrm>
            <a:off x="7710726" y="2139553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WebSockets</a:t>
            </a:r>
            <a:endParaRPr lang="en-US" sz="1600" dirty="0"/>
          </a:p>
        </p:txBody>
      </p:sp>
      <p:sp>
        <p:nvSpPr>
          <p:cNvPr id="27" name="Text 25"/>
          <p:cNvSpPr/>
          <p:nvPr>
            <p:custDataLst>
              <p:tags r:id="rId20"/>
            </p:custDataLst>
          </p:nvPr>
        </p:nvSpPr>
        <p:spPr>
          <a:xfrm>
            <a:off x="7710726" y="2507694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Live updates for charger availability, reservation status, and system notifications</a:t>
            </a:r>
            <a:endParaRPr lang="en-US" sz="1200" dirty="0"/>
          </a:p>
        </p:txBody>
      </p:sp>
      <p:sp>
        <p:nvSpPr>
          <p:cNvPr id="28" name="Shape 26"/>
          <p:cNvSpPr/>
          <p:nvPr>
            <p:custDataLst>
              <p:tags r:id="rId21"/>
            </p:custDataLst>
          </p:nvPr>
        </p:nvSpPr>
        <p:spPr>
          <a:xfrm>
            <a:off x="7487245" y="3053120"/>
            <a:ext cx="6620113" cy="1541740"/>
          </a:xfrm>
          <a:prstGeom prst="roundRect">
            <a:avLst>
              <a:gd name="adj" fmla="val 4745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29" name="Shape 27"/>
          <p:cNvSpPr/>
          <p:nvPr>
            <p:custDataLst>
              <p:tags r:id="rId22"/>
            </p:custDataLst>
          </p:nvPr>
        </p:nvSpPr>
        <p:spPr>
          <a:xfrm>
            <a:off x="7487245" y="3053120"/>
            <a:ext cx="60960" cy="1541740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30" name="Text 28"/>
          <p:cNvSpPr/>
          <p:nvPr>
            <p:custDataLst>
              <p:tags r:id="rId23"/>
            </p:custDataLst>
          </p:nvPr>
        </p:nvSpPr>
        <p:spPr>
          <a:xfrm>
            <a:off x="7710726" y="3215640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Charger Data</a:t>
            </a:r>
            <a:endParaRPr lang="en-US" dirty="0"/>
          </a:p>
        </p:txBody>
      </p:sp>
      <p:sp>
        <p:nvSpPr>
          <p:cNvPr id="31" name="Text 29"/>
          <p:cNvSpPr/>
          <p:nvPr>
            <p:custDataLst>
              <p:tags r:id="rId24"/>
            </p:custDataLst>
          </p:nvPr>
        </p:nvSpPr>
        <p:spPr>
          <a:xfrm>
            <a:off x="7710726" y="3592949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Simulated Charger Network (JSON)</a:t>
            </a:r>
            <a:endParaRPr lang="en-US" sz="16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sp>
        <p:nvSpPr>
          <p:cNvPr id="32" name="Text 30"/>
          <p:cNvSpPr/>
          <p:nvPr>
            <p:custDataLst>
              <p:tags r:id="rId25"/>
            </p:custDataLst>
          </p:nvPr>
        </p:nvSpPr>
        <p:spPr>
          <a:xfrm>
            <a:off x="7710726" y="3961090"/>
            <a:ext cx="6249353" cy="471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Simulated charger network demonstrating system capabilities without physical infrastructure</a:t>
            </a:r>
            <a:endParaRPr lang="en-US" sz="1200" dirty="0"/>
          </a:p>
        </p:txBody>
      </p:sp>
      <p:sp>
        <p:nvSpPr>
          <p:cNvPr id="33" name="Shape 31"/>
          <p:cNvSpPr/>
          <p:nvPr>
            <p:custDataLst>
              <p:tags r:id="rId26"/>
            </p:custDataLst>
          </p:nvPr>
        </p:nvSpPr>
        <p:spPr>
          <a:xfrm>
            <a:off x="7502485" y="4742140"/>
            <a:ext cx="6620113" cy="1306116"/>
          </a:xfrm>
          <a:prstGeom prst="roundRect">
            <a:avLst>
              <a:gd name="adj" fmla="val 5601"/>
            </a:avLst>
          </a:prstGeom>
          <a:solidFill>
            <a:srgbClr val="080E26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34" name="Shape 32"/>
          <p:cNvSpPr/>
          <p:nvPr>
            <p:custDataLst>
              <p:tags r:id="rId27"/>
            </p:custDataLst>
          </p:nvPr>
        </p:nvSpPr>
        <p:spPr>
          <a:xfrm>
            <a:off x="7487245" y="4742140"/>
            <a:ext cx="60960" cy="1306116"/>
          </a:xfrm>
          <a:prstGeom prst="roundRect">
            <a:avLst>
              <a:gd name="adj" fmla="val 101482"/>
            </a:avLst>
          </a:prstGeom>
          <a:solidFill>
            <a:srgbClr val="8C98CA"/>
          </a:solidFill>
        </p:spPr>
      </p:sp>
      <p:sp>
        <p:nvSpPr>
          <p:cNvPr id="35" name="Text 33"/>
          <p:cNvSpPr/>
          <p:nvPr>
            <p:custDataLst>
              <p:tags r:id="rId28"/>
            </p:custDataLst>
          </p:nvPr>
        </p:nvSpPr>
        <p:spPr>
          <a:xfrm>
            <a:off x="7710726" y="4904661"/>
            <a:ext cx="1841063" cy="230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 Control</a:t>
            </a:r>
            <a:endParaRPr lang="en-US" dirty="0"/>
          </a:p>
        </p:txBody>
      </p:sp>
      <p:sp>
        <p:nvSpPr>
          <p:cNvPr id="36" name="Text 34"/>
          <p:cNvSpPr/>
          <p:nvPr>
            <p:custDataLst>
              <p:tags r:id="rId29"/>
            </p:custDataLst>
          </p:nvPr>
        </p:nvSpPr>
        <p:spPr>
          <a:xfrm>
            <a:off x="7710726" y="5281970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QR Code Scanning</a:t>
            </a:r>
            <a:endParaRPr lang="en-US" sz="1600" dirty="0"/>
          </a:p>
        </p:txBody>
      </p:sp>
      <p:sp>
        <p:nvSpPr>
          <p:cNvPr id="37" name="Text 35"/>
          <p:cNvSpPr/>
          <p:nvPr>
            <p:custDataLst>
              <p:tags r:id="rId30"/>
            </p:custDataLst>
          </p:nvPr>
        </p:nvSpPr>
        <p:spPr>
          <a:xfrm>
            <a:off x="7710726" y="5650111"/>
            <a:ext cx="6249353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Software-based verification eliminating hardware dependencies for MVP phase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7502485" y="6213872"/>
            <a:ext cx="6620113" cy="1097042"/>
          </a:xfrm>
          <a:prstGeom prst="roundRect">
            <a:avLst>
              <a:gd name="adj" fmla="val 5639"/>
            </a:avLst>
          </a:prstGeom>
          <a:solidFill>
            <a:srgbClr val="181E34"/>
          </a:solidFill>
        </p:spPr>
      </p:sp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49766" y="6461123"/>
            <a:ext cx="184071" cy="147280"/>
          </a:xfrm>
          <a:prstGeom prst="rect">
            <a:avLst/>
          </a:prstGeom>
        </p:spPr>
      </p:pic>
      <p:sp>
        <p:nvSpPr>
          <p:cNvPr id="40" name="Text 37"/>
          <p:cNvSpPr/>
          <p:nvPr/>
        </p:nvSpPr>
        <p:spPr>
          <a:xfrm>
            <a:off x="7981117" y="6397943"/>
            <a:ext cx="5994202" cy="706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CD964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Architecture Note:</a:t>
            </a:r>
            <a:r>
              <a:rPr lang="en-US" sz="14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Current implementation uses mock data and simplified logic. Future phases will integrate ML models for wait-time prediction and intelligent charger availability forecasting.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2812751" y="7761249"/>
            <a:ext cx="1817649" cy="468351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5200" y="676216"/>
            <a:ext cx="4693668" cy="5607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bg1"/>
                </a:solidFill>
                <a:latin typeface="Fraunces" panose="020B0604020202020204" charset="0"/>
                <a:ea typeface="Fraunces Medium" pitchFamily="34" charset="-122"/>
                <a:cs typeface="Fraunces" panose="020B0604020202020204" charset="0"/>
              </a:rPr>
              <a:t>Why Our Prototype Stands Out</a:t>
            </a:r>
            <a:endParaRPr lang="en-US" sz="3500" dirty="0">
              <a:solidFill>
                <a:schemeClr val="bg1"/>
              </a:solidFill>
              <a:latin typeface="Fraunces" panose="020B0604020202020204" charset="0"/>
              <a:cs typeface="Fraunces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473858" y="1429614"/>
            <a:ext cx="3536227" cy="1910358"/>
          </a:xfrm>
          <a:prstGeom prst="roundRect">
            <a:avLst>
              <a:gd name="adj" fmla="val 39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10659411" y="1892584"/>
            <a:ext cx="3185613" cy="1112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 auto-reserve and dynamic reroute logic eliminates manual intervention and decision fatigue</a:t>
            </a:r>
            <a:endParaRPr lang="en-US" sz="1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844F35-9ADE-CAD6-E374-7D81C84E8C9B}"/>
              </a:ext>
            </a:extLst>
          </p:cNvPr>
          <p:cNvGrpSpPr/>
          <p:nvPr/>
        </p:nvGrpSpPr>
        <p:grpSpPr>
          <a:xfrm>
            <a:off x="7315200" y="1412795"/>
            <a:ext cx="6728848" cy="6395325"/>
            <a:chOff x="6114336" y="1412795"/>
            <a:chExt cx="7935804" cy="6395325"/>
          </a:xfrm>
        </p:grpSpPr>
        <p:sp>
          <p:nvSpPr>
            <p:cNvPr id="4" name="Shape 1"/>
            <p:cNvSpPr/>
            <p:nvPr/>
          </p:nvSpPr>
          <p:spPr>
            <a:xfrm>
              <a:off x="6114336" y="1412795"/>
              <a:ext cx="3480195" cy="1927177"/>
            </a:xfrm>
            <a:prstGeom prst="roundRect">
              <a:avLst>
                <a:gd name="adj" fmla="val 3945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 2"/>
            <p:cNvSpPr/>
            <p:nvPr/>
          </p:nvSpPr>
          <p:spPr>
            <a:xfrm>
              <a:off x="6301383" y="1532744"/>
              <a:ext cx="2242899" cy="28039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Clean UI</a:t>
              </a:r>
              <a:r>
                <a:rPr lang="en-US" sz="200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 </a:t>
              </a: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Excellence</a:t>
              </a:r>
              <a:endParaRPr lang="en-US" sz="2000" dirty="0">
                <a:solidFill>
                  <a:srgbClr val="4CD964"/>
                </a:solidFill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6359367" y="1856555"/>
              <a:ext cx="3480197" cy="114823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Polished interface demonstrating complete end</a:t>
              </a:r>
              <a:b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</a:b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-to-end EV charging workflow with professional design standards</a:t>
              </a:r>
              <a:endParaRPr lang="en-US" sz="1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058399" y="1522863"/>
              <a:ext cx="2242899" cy="28039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Smart</a:t>
              </a:r>
              <a:r>
                <a:rPr lang="en-US" sz="200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 </a:t>
              </a: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Automation</a:t>
              </a:r>
              <a:endParaRPr lang="en-US" sz="2000" dirty="0">
                <a:solidFill>
                  <a:srgbClr val="4CD964"/>
                </a:solidFill>
              </a:endParaRPr>
            </a:p>
          </p:txBody>
        </p:sp>
        <p:sp>
          <p:nvSpPr>
            <p:cNvPr id="10" name="Shape 7"/>
            <p:cNvSpPr/>
            <p:nvPr/>
          </p:nvSpPr>
          <p:spPr>
            <a:xfrm>
              <a:off x="6162011" y="3730747"/>
              <a:ext cx="7888129" cy="1336238"/>
            </a:xfrm>
            <a:prstGeom prst="roundRect">
              <a:avLst>
                <a:gd name="adj" fmla="val 5640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301383" y="3822969"/>
              <a:ext cx="2242899" cy="28039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Realtime</a:t>
              </a:r>
              <a:r>
                <a:rPr lang="en-US" sz="200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 </a:t>
              </a:r>
              <a:r>
                <a:rPr lang="en-US" sz="20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Updates</a:t>
              </a:r>
              <a:endParaRPr lang="en-US" sz="2000" dirty="0">
                <a:solidFill>
                  <a:srgbClr val="4CD964"/>
                </a:solidFill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6301383" y="4218858"/>
              <a:ext cx="7514034" cy="57411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Live charger status simulation provides authentic user experience without physical hardware dependencies</a:t>
              </a:r>
              <a:endParaRPr lang="en-US" sz="14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114336" y="5159789"/>
              <a:ext cx="2691408" cy="33647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Immediate Benefits</a:t>
              </a:r>
              <a:endParaRPr lang="en-US" sz="2100" dirty="0">
                <a:solidFill>
                  <a:srgbClr val="4CD964"/>
                </a:solidFill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6114336" y="5511639"/>
              <a:ext cx="3725228" cy="57411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Fast QR-based society access system requiring zero hardware installation</a:t>
              </a:r>
              <a:endParaRPr lang="en-US" sz="14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6114336" y="6372820"/>
              <a:ext cx="3725228" cy="57411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Functions completely without physical EV or charging station infrastructure</a:t>
              </a:r>
              <a:endParaRPr lang="en-US" sz="14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6114336" y="7234001"/>
              <a:ext cx="3725228" cy="57411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Production-ready demonstration of core automation features</a:t>
              </a:r>
              <a:endParaRPr lang="en-US" sz="14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284857" y="5220057"/>
              <a:ext cx="2754749" cy="336471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Scalable</a:t>
              </a:r>
              <a:r>
                <a:rPr lang="en-US" sz="2100" dirty="0">
                  <a:solidFill>
                    <a:srgbClr val="FFFFF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 </a:t>
              </a:r>
              <a:r>
                <a:rPr lang="en-US" sz="2100" dirty="0">
                  <a:solidFill>
                    <a:srgbClr val="4CD964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Architecture</a:t>
              </a:r>
              <a:endParaRPr lang="en-US" sz="2100" dirty="0">
                <a:solidFill>
                  <a:srgbClr val="4CD964"/>
                </a:solidFill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284857" y="5735955"/>
              <a:ext cx="3725228" cy="57411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Designed for society charging networks</a:t>
              </a:r>
              <a:endParaRPr lang="en-US" sz="14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0284857" y="6372820"/>
              <a:ext cx="3725228" cy="28706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Public charging station integration</a:t>
              </a:r>
              <a:endParaRPr lang="en-US" sz="14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10284857" y="6722626"/>
              <a:ext cx="3725228" cy="28706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Fleet management expansion</a:t>
              </a:r>
              <a:endParaRPr lang="en-US" sz="1400" dirty="0"/>
            </a:p>
          </p:txBody>
        </p:sp>
        <p:sp>
          <p:nvSpPr>
            <p:cNvPr id="21" name="Text 18"/>
            <p:cNvSpPr/>
            <p:nvPr/>
          </p:nvSpPr>
          <p:spPr>
            <a:xfrm>
              <a:off x="10284857" y="7072432"/>
              <a:ext cx="3725228" cy="28706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Commercial logistics EV operations</a:t>
              </a:r>
              <a:endParaRPr lang="en-US" sz="14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823902" y="7716644"/>
            <a:ext cx="1806498" cy="512956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46AD7A-3B64-1058-790E-EE66979358FC}"/>
              </a:ext>
            </a:extLst>
          </p:cNvPr>
          <p:cNvCxnSpPr>
            <a:cxnSpLocks/>
          </p:cNvCxnSpPr>
          <p:nvPr/>
        </p:nvCxnSpPr>
        <p:spPr>
          <a:xfrm>
            <a:off x="7004463" y="0"/>
            <a:ext cx="0" cy="8172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F7A41D-F24F-378E-A89F-D79AC7C61A7B}"/>
              </a:ext>
            </a:extLst>
          </p:cNvPr>
          <p:cNvSpPr txBox="1"/>
          <p:nvPr/>
        </p:nvSpPr>
        <p:spPr>
          <a:xfrm>
            <a:off x="367990" y="301936"/>
            <a:ext cx="5999351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3500" spc="-70" dirty="0">
                <a:solidFill>
                  <a:srgbClr val="FFFFFF"/>
                </a:solidFill>
                <a:latin typeface="Fraunces" panose="020B0604020202020204" charset="0"/>
                <a:ea typeface="Fraunces"/>
                <a:cs typeface="Fraunces" panose="020B0604020202020204" charset="0"/>
                <a:sym typeface="Fraunces"/>
              </a:rPr>
              <a:t>Business Model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7A724A-D68A-039C-8D9F-120FC4ED22F6}"/>
              </a:ext>
            </a:extLst>
          </p:cNvPr>
          <p:cNvSpPr txBox="1"/>
          <p:nvPr/>
        </p:nvSpPr>
        <p:spPr>
          <a:xfrm>
            <a:off x="446049" y="1412795"/>
            <a:ext cx="61808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key Partners: EV manufacturers, societies, charging networks, IoT device providers.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key Activities: Routing engine, real-time monitoring, ML prediction models, charger integrations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Customer Segments: EV owners, charging stations, society EVs, logistics/fleet operators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Channels: Mobile app, web dashboard, EV OEM partnerships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key Resources: Cloud infrastructure, APIs, ML models, IoT gateways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Cost Structure: Server hosting, maps API, ML training, hardware integration</a:t>
            </a:r>
            <a:br>
              <a:rPr lang="en-IN" dirty="0">
                <a:solidFill>
                  <a:schemeClr val="bg1"/>
                </a:solidFill>
                <a:latin typeface="Epilogue" panose="020B0604020202020204" charset="0"/>
              </a:rPr>
            </a:br>
            <a:endParaRPr lang="en-IN" dirty="0">
              <a:solidFill>
                <a:schemeClr val="bg1"/>
              </a:solidFill>
              <a:latin typeface="Epilogue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Epilogue" panose="020B0604020202020204" charset="0"/>
              </a:rPr>
              <a:t>Revenue Streams: Subscriptions, station commissions, API licensing, enterprise fleet plans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571" y="446008"/>
            <a:ext cx="5455444" cy="506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Prototype Demo + Roadmap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67571" y="1017508"/>
            <a:ext cx="3601164" cy="405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Our Demo Shows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567571" y="1666161"/>
            <a:ext cx="162163" cy="202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7571" y="1918811"/>
            <a:ext cx="4390311" cy="22860"/>
          </a:xfrm>
          <a:prstGeom prst="rect">
            <a:avLst/>
          </a:prstGeom>
          <a:solidFill>
            <a:srgbClr val="8C98CA"/>
          </a:solidFill>
        </p:spPr>
      </p:sp>
      <p:sp>
        <p:nvSpPr>
          <p:cNvPr id="6" name="Text 4"/>
          <p:cNvSpPr/>
          <p:nvPr/>
        </p:nvSpPr>
        <p:spPr>
          <a:xfrm>
            <a:off x="567571" y="2045613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Battery Alert Trigger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67571" y="2396252"/>
            <a:ext cx="4390311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Simulated low battery notification activating system response (mocked sensor data)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20045" y="1666161"/>
            <a:ext cx="162163" cy="202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120045" y="1918811"/>
            <a:ext cx="4390311" cy="22860"/>
          </a:xfrm>
          <a:prstGeom prst="rect">
            <a:avLst/>
          </a:prstGeom>
          <a:solidFill>
            <a:srgbClr val="8C98CA"/>
          </a:solidFill>
        </p:spPr>
      </p:sp>
      <p:sp>
        <p:nvSpPr>
          <p:cNvPr id="10" name="Text 8"/>
          <p:cNvSpPr/>
          <p:nvPr/>
        </p:nvSpPr>
        <p:spPr>
          <a:xfrm>
            <a:off x="5120045" y="2045613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Charger Discovery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120045" y="2396252"/>
            <a:ext cx="4390311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map displaying nearby charging stations with availability status and details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672518" y="1666161"/>
            <a:ext cx="162163" cy="202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9672518" y="1918811"/>
            <a:ext cx="4390311" cy="22860"/>
          </a:xfrm>
          <a:prstGeom prst="rect">
            <a:avLst/>
          </a:prstGeom>
          <a:solidFill>
            <a:srgbClr val="8C98CA"/>
          </a:solidFill>
        </p:spPr>
      </p:sp>
      <p:sp>
        <p:nvSpPr>
          <p:cNvPr id="14" name="Text 12"/>
          <p:cNvSpPr/>
          <p:nvPr/>
        </p:nvSpPr>
        <p:spPr>
          <a:xfrm>
            <a:off x="9672518" y="2045613"/>
            <a:ext cx="2267545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Reservation Processing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9672518" y="2396252"/>
            <a:ext cx="4390311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Backend reservation system confirmation with real-time WebSocket communication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567571" y="3198852"/>
            <a:ext cx="162163" cy="202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567571" y="3451503"/>
            <a:ext cx="6666548" cy="22860"/>
          </a:xfrm>
          <a:prstGeom prst="rect">
            <a:avLst/>
          </a:prstGeom>
          <a:solidFill>
            <a:srgbClr val="8C98CA"/>
          </a:solidFill>
        </p:spPr>
      </p:sp>
      <p:sp>
        <p:nvSpPr>
          <p:cNvPr id="18" name="Text 16"/>
          <p:cNvSpPr/>
          <p:nvPr/>
        </p:nvSpPr>
        <p:spPr>
          <a:xfrm>
            <a:off x="567571" y="3578304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QR Access Screen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67571" y="3928943"/>
            <a:ext cx="6666548" cy="3926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Society gate verification interface demonstrating contactless entry</a:t>
            </a:r>
            <a:b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workflow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396282" y="3198852"/>
            <a:ext cx="162163" cy="202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7396282" y="3451503"/>
            <a:ext cx="6666548" cy="22860"/>
          </a:xfrm>
          <a:prstGeom prst="rect">
            <a:avLst/>
          </a:prstGeom>
          <a:solidFill>
            <a:srgbClr val="8C98CA"/>
          </a:solidFill>
        </p:spPr>
      </p:sp>
      <p:sp>
        <p:nvSpPr>
          <p:cNvPr id="22" name="Text 20"/>
          <p:cNvSpPr/>
          <p:nvPr/>
        </p:nvSpPr>
        <p:spPr>
          <a:xfrm>
            <a:off x="7396282" y="3578304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Dynamic Rerouting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7396282" y="3928943"/>
            <a:ext cx="6666548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 path recalculation popup responding to changing conditions and availability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567571" y="6269950"/>
            <a:ext cx="13495258" cy="22860"/>
          </a:xfrm>
          <a:prstGeom prst="roundRect">
            <a:avLst>
              <a:gd name="adj" fmla="val 297978"/>
            </a:avLst>
          </a:prstGeom>
          <a:solidFill>
            <a:srgbClr val="414A70"/>
          </a:solidFill>
        </p:spPr>
      </p:sp>
      <p:sp>
        <p:nvSpPr>
          <p:cNvPr id="25" name="Shape 23"/>
          <p:cNvSpPr/>
          <p:nvPr/>
        </p:nvSpPr>
        <p:spPr>
          <a:xfrm>
            <a:off x="3194328" y="5783461"/>
            <a:ext cx="22860" cy="486489"/>
          </a:xfrm>
          <a:prstGeom prst="roundRect">
            <a:avLst>
              <a:gd name="adj" fmla="val 297978"/>
            </a:avLst>
          </a:prstGeom>
          <a:solidFill>
            <a:srgbClr val="414A70"/>
          </a:solidFill>
        </p:spPr>
      </p:sp>
      <p:sp>
        <p:nvSpPr>
          <p:cNvPr id="26" name="Shape 24"/>
          <p:cNvSpPr/>
          <p:nvPr/>
        </p:nvSpPr>
        <p:spPr>
          <a:xfrm>
            <a:off x="3023354" y="6087547"/>
            <a:ext cx="364808" cy="364808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084135" y="6117908"/>
            <a:ext cx="243245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2192179" y="4751784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1: Foundation</a:t>
            </a: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729734" y="5102423"/>
            <a:ext cx="4952167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Complete UI/UX implementation with dummy charger network simulation and core navigation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33837" y="6269950"/>
            <a:ext cx="22860" cy="486489"/>
          </a:xfrm>
          <a:prstGeom prst="roundRect">
            <a:avLst>
              <a:gd name="adj" fmla="val 297978"/>
            </a:avLst>
          </a:prstGeom>
          <a:solidFill>
            <a:srgbClr val="414A70"/>
          </a:solidFill>
        </p:spPr>
      </p:sp>
      <p:sp>
        <p:nvSpPr>
          <p:cNvPr id="31" name="Shape 29"/>
          <p:cNvSpPr/>
          <p:nvPr/>
        </p:nvSpPr>
        <p:spPr>
          <a:xfrm>
            <a:off x="5762863" y="6087547"/>
            <a:ext cx="364808" cy="364808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823645" y="6117908"/>
            <a:ext cx="243245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4931688" y="6918603"/>
            <a:ext cx="2027277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2: Intelligence</a:t>
            </a: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3469243" y="7269242"/>
            <a:ext cx="4952167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Auto-reserve logic deployment with sophisticated reroute algorithms and optimization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73465" y="5783461"/>
            <a:ext cx="22860" cy="486489"/>
          </a:xfrm>
          <a:prstGeom prst="roundRect">
            <a:avLst>
              <a:gd name="adj" fmla="val 297978"/>
            </a:avLst>
          </a:prstGeom>
          <a:solidFill>
            <a:srgbClr val="414A70"/>
          </a:solidFill>
        </p:spPr>
      </p:sp>
      <p:sp>
        <p:nvSpPr>
          <p:cNvPr id="36" name="Shape 34"/>
          <p:cNvSpPr/>
          <p:nvPr/>
        </p:nvSpPr>
        <p:spPr>
          <a:xfrm>
            <a:off x="8502491" y="6087547"/>
            <a:ext cx="364808" cy="364808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563273" y="6117908"/>
            <a:ext cx="243245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7546062" y="4751784"/>
            <a:ext cx="2277785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3: Access Control</a:t>
            </a: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6208871" y="5102423"/>
            <a:ext cx="4952167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QR gate demonstration system (MVP replacement for future ANPR hardware integration)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412974" y="6269950"/>
            <a:ext cx="22860" cy="486489"/>
          </a:xfrm>
          <a:prstGeom prst="roundRect">
            <a:avLst>
              <a:gd name="adj" fmla="val 297978"/>
            </a:avLst>
          </a:prstGeom>
          <a:solidFill>
            <a:srgbClr val="414A70"/>
          </a:solidFill>
        </p:spPr>
      </p:sp>
      <p:sp>
        <p:nvSpPr>
          <p:cNvPr id="41" name="Shape 39"/>
          <p:cNvSpPr/>
          <p:nvPr/>
        </p:nvSpPr>
        <p:spPr>
          <a:xfrm>
            <a:off x="11242000" y="6087547"/>
            <a:ext cx="364808" cy="364808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11302782" y="6117908"/>
            <a:ext cx="243245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900" dirty="0"/>
          </a:p>
        </p:txBody>
      </p:sp>
      <p:sp>
        <p:nvSpPr>
          <p:cNvPr id="43" name="Text 41"/>
          <p:cNvSpPr/>
          <p:nvPr/>
        </p:nvSpPr>
        <p:spPr>
          <a:xfrm>
            <a:off x="10178534" y="6918603"/>
            <a:ext cx="2491740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4: Production Scale</a:t>
            </a:r>
            <a:endParaRPr lang="en-US" dirty="0"/>
          </a:p>
        </p:txBody>
      </p:sp>
      <p:sp>
        <p:nvSpPr>
          <p:cNvPr id="44" name="Text 42"/>
          <p:cNvSpPr/>
          <p:nvPr/>
        </p:nvSpPr>
        <p:spPr>
          <a:xfrm>
            <a:off x="8948380" y="7269242"/>
            <a:ext cx="4952167" cy="518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 charger network APIs, ML-powered wait-time predictions, and availability forecasting models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2894197" y="7788116"/>
            <a:ext cx="1736203" cy="418624"/>
          </a:xfrm>
          <a:prstGeom prst="rect">
            <a:avLst/>
          </a:prstGeom>
          <a:solidFill>
            <a:srgbClr val="080E2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6" name="Shape 19"/>
          <p:cNvSpPr/>
          <p:nvPr/>
        </p:nvSpPr>
        <p:spPr>
          <a:xfrm>
            <a:off x="0" y="4493836"/>
            <a:ext cx="14630399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2781102362204,&quot;left&quot;:39.38440944881889,&quot;top&quot;:125.96251968503937,&quot;width&quot;:1072.631181102362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901</Words>
  <Application>Microsoft Office PowerPoint</Application>
  <PresentationFormat>Custom</PresentationFormat>
  <Paragraphs>140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Fraunces</vt:lpstr>
      <vt:lpstr>Arial</vt:lpstr>
      <vt:lpstr>Fraunces Medium</vt:lpstr>
      <vt:lpstr>Epilogue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Shreyash Atre</cp:lastModifiedBy>
  <cp:revision>2</cp:revision>
  <dcterms:created xsi:type="dcterms:W3CDTF">2025-11-29T17:59:00Z</dcterms:created>
  <dcterms:modified xsi:type="dcterms:W3CDTF">2025-11-30T13:55:47Z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ADC85B6D45FC47958457B6112ACAB18B_12</vt:lpwstr>
  </property>
  <property fmtid="{D5CDD505-2E9C-101B-9397-08002B2CF9AE}" pid="3" name="KSOProductBuildVer">
    <vt:lpwstr>1033-12.2.0.23155</vt:lpwstr>
  </property>
</Properties>
</file>